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notesMasterIdLst>
    <p:notesMasterId r:id="rId18"/>
  </p:notesMasterIdLst>
  <p:handoutMasterIdLst>
    <p:handoutMasterId r:id="rId19"/>
  </p:handoutMasterIdLst>
  <p:sldIdLst>
    <p:sldId id="272" r:id="rId2"/>
    <p:sldId id="258" r:id="rId3"/>
    <p:sldId id="283" r:id="rId4"/>
    <p:sldId id="276" r:id="rId5"/>
    <p:sldId id="269" r:id="rId6"/>
    <p:sldId id="282" r:id="rId7"/>
    <p:sldId id="259" r:id="rId8"/>
    <p:sldId id="266" r:id="rId9"/>
    <p:sldId id="263" r:id="rId10"/>
    <p:sldId id="287" r:id="rId11"/>
    <p:sldId id="274" r:id="rId12"/>
    <p:sldId id="284" r:id="rId13"/>
    <p:sldId id="268" r:id="rId14"/>
    <p:sldId id="278" r:id="rId15"/>
    <p:sldId id="279" r:id="rId16"/>
    <p:sldId id="281" r:id="rId17"/>
  </p:sldIdLst>
  <p:sldSz cx="12192000" cy="6858000"/>
  <p:notesSz cx="6888163" cy="96234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DA37D80-6434-44D0-A028-1B22A696006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>
        <p:scale>
          <a:sx n="75" d="100"/>
          <a:sy n="75" d="100"/>
        </p:scale>
        <p:origin x="811" y="3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482843"/>
          </a:xfrm>
          <a:prstGeom prst="rect">
            <a:avLst/>
          </a:prstGeom>
        </p:spPr>
        <p:txBody>
          <a:bodyPr vert="horz" lIns="94348" tIns="47174" rIns="94348" bIns="47174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482843"/>
          </a:xfrm>
          <a:prstGeom prst="rect">
            <a:avLst/>
          </a:prstGeom>
        </p:spPr>
        <p:txBody>
          <a:bodyPr vert="horz" lIns="94348" tIns="47174" rIns="94348" bIns="47174" rtlCol="0"/>
          <a:lstStyle>
            <a:lvl1pPr algn="r">
              <a:defRPr sz="1200"/>
            </a:lvl1pPr>
          </a:lstStyle>
          <a:p>
            <a:fld id="{DE71268B-8AC2-4239-8FAF-7C144C210720}" type="datetimeFigureOut">
              <a:rPr lang="en-US"/>
              <a:t>12/14/2022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40584"/>
            <a:ext cx="2984871" cy="482841"/>
          </a:xfrm>
          <a:prstGeom prst="rect">
            <a:avLst/>
          </a:prstGeom>
        </p:spPr>
        <p:txBody>
          <a:bodyPr vert="horz" lIns="94348" tIns="47174" rIns="94348" bIns="47174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1698" y="9140584"/>
            <a:ext cx="2984871" cy="482841"/>
          </a:xfrm>
          <a:prstGeom prst="rect">
            <a:avLst/>
          </a:prstGeom>
        </p:spPr>
        <p:txBody>
          <a:bodyPr vert="horz" lIns="94348" tIns="47174" rIns="94348" bIns="47174" rtlCol="0" anchor="b"/>
          <a:lstStyle>
            <a:lvl1pPr algn="r">
              <a:defRPr sz="1200"/>
            </a:lvl1pPr>
          </a:lstStyle>
          <a:p>
            <a:fld id="{402BA2C8-71FC-43D0-BD87-0547616971F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9213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482843"/>
          </a:xfrm>
          <a:prstGeom prst="rect">
            <a:avLst/>
          </a:prstGeom>
        </p:spPr>
        <p:txBody>
          <a:bodyPr vert="horz" lIns="94348" tIns="47174" rIns="94348" bIns="47174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482843"/>
          </a:xfrm>
          <a:prstGeom prst="rect">
            <a:avLst/>
          </a:prstGeom>
        </p:spPr>
        <p:txBody>
          <a:bodyPr vert="horz" lIns="94348" tIns="47174" rIns="94348" bIns="47174" rtlCol="0"/>
          <a:lstStyle>
            <a:lvl1pPr algn="r">
              <a:defRPr sz="1200"/>
            </a:lvl1pPr>
          </a:lstStyle>
          <a:p>
            <a:fld id="{F5AD8362-6D63-40AC-BAA9-90C3AE6D5875}" type="datetimeFigureOut">
              <a:rPr lang="en-US"/>
              <a:t>12/14/2022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57213" y="1203325"/>
            <a:ext cx="5773737" cy="3248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348" tIns="47174" rIns="94348" bIns="47174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631273"/>
            <a:ext cx="5510530" cy="3247906"/>
          </a:xfrm>
          <a:prstGeom prst="rect">
            <a:avLst/>
          </a:prstGeom>
        </p:spPr>
        <p:txBody>
          <a:bodyPr vert="horz" lIns="94348" tIns="47174" rIns="94348" bIns="47174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40584"/>
            <a:ext cx="2984871" cy="482841"/>
          </a:xfrm>
          <a:prstGeom prst="rect">
            <a:avLst/>
          </a:prstGeom>
        </p:spPr>
        <p:txBody>
          <a:bodyPr vert="horz" lIns="94348" tIns="47174" rIns="94348" bIns="47174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140584"/>
            <a:ext cx="2984871" cy="482841"/>
          </a:xfrm>
          <a:prstGeom prst="rect">
            <a:avLst/>
          </a:prstGeom>
        </p:spPr>
        <p:txBody>
          <a:bodyPr vert="horz" lIns="94348" tIns="47174" rIns="94348" bIns="47174" rtlCol="0" anchor="b"/>
          <a:lstStyle>
            <a:lvl1pPr algn="r">
              <a:defRPr sz="1200"/>
            </a:lvl1pPr>
          </a:lstStyle>
          <a:p>
            <a:fld id="{C6539446-6953-447E-A4E3-E7CFBF87004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929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ter3"/>
          <p:cNvSpPr/>
          <p:nvPr/>
        </p:nvSpPr>
        <p:spPr bwMode="gray">
          <a:xfrm>
            <a:off x="2552" y="5243129"/>
            <a:ext cx="12188952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sky"/>
          <p:cNvSpPr/>
          <p:nvPr/>
        </p:nvSpPr>
        <p:spPr bwMode="white">
          <a:xfrm>
            <a:off x="2552" y="0"/>
            <a:ext cx="12188952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water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ltGray">
          <a:xfrm>
            <a:off x="-1425" y="5497897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water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425" y="5221111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-1425" y="5961106"/>
            <a:ext cx="12188952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5872" y="1309047"/>
            <a:ext cx="9602789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5872" y="4038600"/>
            <a:ext cx="96012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en-US"/>
              <a:t>12/14/2022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440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440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/>
              <a:t>12/14/2022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/>
              <a:t>12/14/2022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1309047"/>
            <a:ext cx="9601252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038600"/>
            <a:ext cx="96012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en-US"/>
              <a:t>12/14/2022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/>
              <a:t>12/14/2022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/>
              <a:t>12/14/2022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/>
              <a:t>12/14/2022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en-US"/>
              <a:t>12/14/2022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413" y="685800"/>
            <a:ext cx="68580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en-US"/>
              <a:t>12/14/2022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760413" y="685800"/>
            <a:ext cx="68580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en-US"/>
              <a:t>12/14/2022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8" name="water3"/>
          <p:cNvSpPr/>
          <p:nvPr/>
        </p:nvSpPr>
        <p:spPr bwMode="gray">
          <a:xfrm>
            <a:off x="2552" y="6064101"/>
            <a:ext cx="12188952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water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white">
          <a:xfrm>
            <a:off x="-1425" y="6256181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water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425" y="5979395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950976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5586B75A-687E-405C-8A0B-8D00578BA2C3}" type="datetime1">
              <a:rPr lang="en-US" smtClean="0"/>
              <a:pPr/>
              <a:t>12/14/2022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8pPr>
      <a:lvl9pPr marL="2240280" indent="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None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5" Type="http://schemas.openxmlformats.org/officeDocument/2006/relationships/image" Target="../media/image11.jp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Relationship Id="rId9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ABF14-4975-4C93-3065-FAA08C359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255" y="3899207"/>
            <a:ext cx="5956324" cy="1088136"/>
          </a:xfrm>
        </p:spPr>
        <p:txBody>
          <a:bodyPr>
            <a:noAutofit/>
          </a:bodyPr>
          <a:lstStyle/>
          <a:p>
            <a:r>
              <a:rPr lang="en-U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Conservation of lake water and reduction of contaminated water</a:t>
            </a:r>
            <a:endParaRPr lang="en-IN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B33CD3-CA67-9F83-8009-CB83D745F89D}"/>
              </a:ext>
            </a:extLst>
          </p:cNvPr>
          <p:cNvSpPr txBox="1"/>
          <p:nvPr/>
        </p:nvSpPr>
        <p:spPr>
          <a:xfrm>
            <a:off x="892207" y="5287871"/>
            <a:ext cx="109639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Roman"/>
              </a:rPr>
              <a:t>By : Bhavani.N.Raj , Kangana.M , Diganth.N of Grade IX</a:t>
            </a:r>
          </a:p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Roman"/>
              </a:rPr>
              <a:t>       Vagdevi Vilas School, Nelamangala </a:t>
            </a:r>
            <a:endParaRPr lang="en-IN" sz="3200" dirty="0">
              <a:solidFill>
                <a:schemeClr val="accent2">
                  <a:lumMod val="50000"/>
                </a:schemeClr>
              </a:solidFill>
              <a:latin typeface="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4A7A1E-2EE9-2B96-041D-3702406D7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390" y="168674"/>
            <a:ext cx="8540319" cy="22460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BD1AC1-F1F3-5829-4E9B-25242A99E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2239" y="2954951"/>
            <a:ext cx="4998126" cy="156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68DED-A25C-C108-7A6D-9A2043134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MACROPHYTES</a:t>
            </a:r>
            <a:endParaRPr lang="en-IN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B251D-5F24-D947-0129-C4FA6FD2D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Name : Tania </a:t>
            </a:r>
          </a:p>
          <a:p>
            <a:pPr marL="45720" indent="0"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Scientific name : </a:t>
            </a:r>
            <a:r>
              <a:rPr lang="en-I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Xanthosoma sagittifolium</a:t>
            </a:r>
          </a:p>
          <a:p>
            <a:pPr marL="45720" indent="0">
              <a:buNone/>
            </a:pPr>
            <a:r>
              <a:rPr lang="en-I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Name : smooth rose mallow</a:t>
            </a:r>
          </a:p>
          <a:p>
            <a:pPr marL="45720" indent="0">
              <a:buNone/>
            </a:pPr>
            <a:r>
              <a:rPr lang="en-I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Scientific name : Hibiscus laevis</a:t>
            </a:r>
          </a:p>
          <a:p>
            <a:pPr marL="45720" indent="0">
              <a:buNone/>
            </a:pPr>
            <a:r>
              <a:rPr lang="en-I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Name : White/Grey Mangrove </a:t>
            </a:r>
          </a:p>
          <a:p>
            <a:pPr marL="45720" indent="0">
              <a:buNone/>
            </a:pPr>
            <a:r>
              <a:rPr lang="en-I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Scientific Name : Avicennia Marina </a:t>
            </a:r>
          </a:p>
          <a:p>
            <a:pPr marL="4572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3535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5E84A-D9C0-7E00-C214-2A618A10D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92" y="785506"/>
            <a:ext cx="11043920" cy="1088136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On site Parameters </a:t>
            </a:r>
            <a:endParaRPr lang="en-IN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man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C43836DD-00C2-2B39-C6EA-89FF0E22EA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060681"/>
              </p:ext>
            </p:extLst>
          </p:nvPr>
        </p:nvGraphicFramePr>
        <p:xfrm>
          <a:off x="905521" y="2717141"/>
          <a:ext cx="10191564" cy="173736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547891">
                  <a:extLst>
                    <a:ext uri="{9D8B030D-6E8A-4147-A177-3AD203B41FA5}">
                      <a16:colId xmlns:a16="http://schemas.microsoft.com/office/drawing/2014/main" val="2047212860"/>
                    </a:ext>
                  </a:extLst>
                </a:gridCol>
                <a:gridCol w="2547891">
                  <a:extLst>
                    <a:ext uri="{9D8B030D-6E8A-4147-A177-3AD203B41FA5}">
                      <a16:colId xmlns:a16="http://schemas.microsoft.com/office/drawing/2014/main" val="3098590289"/>
                    </a:ext>
                  </a:extLst>
                </a:gridCol>
                <a:gridCol w="2547891">
                  <a:extLst>
                    <a:ext uri="{9D8B030D-6E8A-4147-A177-3AD203B41FA5}">
                      <a16:colId xmlns:a16="http://schemas.microsoft.com/office/drawing/2014/main" val="4166845713"/>
                    </a:ext>
                  </a:extLst>
                </a:gridCol>
                <a:gridCol w="2547891">
                  <a:extLst>
                    <a:ext uri="{9D8B030D-6E8A-4147-A177-3AD203B41FA5}">
                      <a16:colId xmlns:a16="http://schemas.microsoft.com/office/drawing/2014/main" val="42363753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Roman"/>
                          <a:cs typeface="Times New Roman" panose="02020603050405020304" pitchFamily="18" charset="0"/>
                        </a:rPr>
                        <a:t>Budhihal </a:t>
                      </a:r>
                      <a:endParaRPr lang="en-IN" sz="2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Roman"/>
                          <a:cs typeface="Times New Roman" panose="02020603050405020304" pitchFamily="18" charset="0"/>
                        </a:rPr>
                        <a:t>Hullegowdanahalli</a:t>
                      </a:r>
                      <a:endParaRPr lang="en-IN" sz="2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Roman"/>
                          <a:cs typeface="Times New Roman" panose="02020603050405020304" pitchFamily="18" charset="0"/>
                        </a:rPr>
                        <a:t>Hurulihalli </a:t>
                      </a:r>
                      <a:endParaRPr lang="en-IN" sz="2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181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man"/>
                        </a:rPr>
                        <a:t>Odor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man"/>
                        </a:rPr>
                        <a:t>Lightly algaeish smell</a:t>
                      </a:r>
                      <a:endParaRPr lang="en-IN" sz="2400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man"/>
                        </a:rPr>
                        <a:t>No odor</a:t>
                      </a:r>
                      <a:endParaRPr lang="en-IN" sz="2400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man"/>
                        </a:rPr>
                        <a:t>Lightly algaeish smell</a:t>
                      </a:r>
                      <a:endParaRPr lang="en-IN" sz="2400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7078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man"/>
                        </a:rPr>
                        <a:t>Color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man"/>
                        </a:rPr>
                        <a:t>Light green</a:t>
                      </a:r>
                      <a:endParaRPr lang="en-IN" sz="2400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man"/>
                        </a:rPr>
                        <a:t>Colorless </a:t>
                      </a:r>
                      <a:endParaRPr lang="en-IN" sz="2400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man"/>
                        </a:rPr>
                        <a:t>Pale green</a:t>
                      </a:r>
                      <a:endParaRPr lang="en-IN" sz="2400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047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306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F6270-3091-BA54-BB7B-4AC2C1180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558139"/>
            <a:ext cx="9509759" cy="1088136"/>
          </a:xfrm>
        </p:spPr>
        <p:txBody>
          <a:bodyPr>
            <a:norm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Comparison of Chemical Parameters </a:t>
            </a:r>
            <a:endParaRPr lang="en-IN" sz="4800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FC926CA-0607-98F5-AB6C-D7C510F44B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025580"/>
              </p:ext>
            </p:extLst>
          </p:nvPr>
        </p:nvGraphicFramePr>
        <p:xfrm>
          <a:off x="541538" y="2157845"/>
          <a:ext cx="11034945" cy="315987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206989">
                  <a:extLst>
                    <a:ext uri="{9D8B030D-6E8A-4147-A177-3AD203B41FA5}">
                      <a16:colId xmlns:a16="http://schemas.microsoft.com/office/drawing/2014/main" val="3233105698"/>
                    </a:ext>
                  </a:extLst>
                </a:gridCol>
                <a:gridCol w="2206989">
                  <a:extLst>
                    <a:ext uri="{9D8B030D-6E8A-4147-A177-3AD203B41FA5}">
                      <a16:colId xmlns:a16="http://schemas.microsoft.com/office/drawing/2014/main" val="2057475102"/>
                    </a:ext>
                  </a:extLst>
                </a:gridCol>
                <a:gridCol w="1853657">
                  <a:extLst>
                    <a:ext uri="{9D8B030D-6E8A-4147-A177-3AD203B41FA5}">
                      <a16:colId xmlns:a16="http://schemas.microsoft.com/office/drawing/2014/main" val="3148061547"/>
                    </a:ext>
                  </a:extLst>
                </a:gridCol>
                <a:gridCol w="2560321">
                  <a:extLst>
                    <a:ext uri="{9D8B030D-6E8A-4147-A177-3AD203B41FA5}">
                      <a16:colId xmlns:a16="http://schemas.microsoft.com/office/drawing/2014/main" val="2407683488"/>
                    </a:ext>
                  </a:extLst>
                </a:gridCol>
                <a:gridCol w="2206989">
                  <a:extLst>
                    <a:ext uri="{9D8B030D-6E8A-4147-A177-3AD203B41FA5}">
                      <a16:colId xmlns:a16="http://schemas.microsoft.com/office/drawing/2014/main" val="3338350403"/>
                    </a:ext>
                  </a:extLst>
                </a:gridCol>
              </a:tblGrid>
              <a:tr h="771597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man"/>
                        </a:rPr>
                        <a:t>Standard values </a:t>
                      </a:r>
                      <a:endParaRPr lang="en-IN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man"/>
                        </a:rPr>
                        <a:t>Budhihal </a:t>
                      </a:r>
                      <a:endParaRPr lang="en-IN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man"/>
                        </a:rPr>
                        <a:t>Hullegowdanahalli</a:t>
                      </a:r>
                      <a:endParaRPr lang="en-IN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man"/>
                        </a:rPr>
                        <a:t>Hurulihalli </a:t>
                      </a:r>
                      <a:endParaRPr lang="en-IN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803724"/>
                  </a:ext>
                </a:extLst>
              </a:tr>
              <a:tr h="477656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man"/>
                        </a:rPr>
                        <a:t>pH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man"/>
                        </a:rPr>
                        <a:t>               7</a:t>
                      </a:r>
                      <a:endParaRPr lang="en-IN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man"/>
                        </a:rPr>
                        <a:t>         8</a:t>
                      </a:r>
                      <a:endParaRPr lang="en-IN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man"/>
                        </a:rPr>
                        <a:t>                9</a:t>
                      </a:r>
                      <a:endParaRPr lang="en-IN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man"/>
                        </a:rPr>
                        <a:t>             7</a:t>
                      </a:r>
                      <a:endParaRPr lang="en-IN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794499"/>
                  </a:ext>
                </a:extLst>
              </a:tr>
              <a:tr h="477656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man"/>
                        </a:rPr>
                        <a:t>Turbidity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man"/>
                        </a:rPr>
                        <a:t>           5 NTU</a:t>
                      </a:r>
                      <a:endParaRPr lang="en-IN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man"/>
                        </a:rPr>
                        <a:t>    13-14 NTU</a:t>
                      </a:r>
                      <a:endParaRPr lang="en-IN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man"/>
                        </a:rPr>
                        <a:t>      25-26 NTU</a:t>
                      </a:r>
                      <a:endParaRPr lang="en-IN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man"/>
                        </a:rPr>
                        <a:t>      22-23 NTU</a:t>
                      </a:r>
                      <a:endParaRPr lang="en-IN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7499059"/>
                  </a:ext>
                </a:extLst>
              </a:tr>
              <a:tr h="477656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man"/>
                        </a:rPr>
                        <a:t>Residual chlorine</a:t>
                      </a:r>
                      <a:endParaRPr lang="en-IN" sz="2000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man"/>
                        </a:rPr>
                        <a:t>  0.2 - 0.5 mg/l</a:t>
                      </a:r>
                      <a:endParaRPr lang="en-IN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man"/>
                        </a:rPr>
                        <a:t>     0.1 mg/l</a:t>
                      </a:r>
                      <a:endParaRPr lang="en-IN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man"/>
                        </a:rPr>
                        <a:t>        0.2 mg/l</a:t>
                      </a:r>
                      <a:endParaRPr lang="en-IN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man"/>
                        </a:rPr>
                        <a:t>        0.1 mg/l</a:t>
                      </a:r>
                      <a:endParaRPr lang="en-IN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313565"/>
                  </a:ext>
                </a:extLst>
              </a:tr>
              <a:tr h="477656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man"/>
                        </a:rPr>
                        <a:t>Hardness</a:t>
                      </a:r>
                      <a:endParaRPr lang="en-IN" sz="2000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man"/>
                        </a:rPr>
                        <a:t>Below 75 mg/l</a:t>
                      </a:r>
                      <a:endParaRPr lang="en-IN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man"/>
                        </a:rPr>
                        <a:t>     20 mg/l </a:t>
                      </a:r>
                      <a:endParaRPr lang="en-IN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man"/>
                        </a:rPr>
                        <a:t>         50 mg/l</a:t>
                      </a:r>
                      <a:endParaRPr lang="en-IN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man"/>
                        </a:rPr>
                        <a:t>        40 mg/l</a:t>
                      </a:r>
                      <a:endParaRPr lang="en-IN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3599627"/>
                  </a:ext>
                </a:extLst>
              </a:tr>
              <a:tr h="477656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man"/>
                        </a:rPr>
                        <a:t>Chloride              </a:t>
                      </a:r>
                      <a:endParaRPr lang="en-IN" sz="2000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man"/>
                        </a:rPr>
                        <a:t>     1000 mg/l</a:t>
                      </a:r>
                      <a:endParaRPr lang="en-IN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man"/>
                        </a:rPr>
                        <a:t>     710 mg/l</a:t>
                      </a:r>
                      <a:endParaRPr lang="en-IN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man"/>
                        </a:rPr>
                        <a:t>         3550 mg/l</a:t>
                      </a:r>
                      <a:endParaRPr lang="en-IN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oman"/>
                        </a:rPr>
                        <a:t>       1420 mg/l</a:t>
                      </a:r>
                      <a:endParaRPr lang="en-IN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68664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045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EF301-6200-0429-2E49-D3DB10F1A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597133"/>
            <a:ext cx="9509759" cy="1088136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PHYSICAL APPROACH TOWARDS CLEANING THE LAKE WATER</a:t>
            </a:r>
            <a:endParaRPr lang="en-IN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0DE98C-337E-51FE-089F-9B18CAED5FBD}"/>
              </a:ext>
            </a:extLst>
          </p:cNvPr>
          <p:cNvSpPr txBox="1"/>
          <p:nvPr/>
        </p:nvSpPr>
        <p:spPr>
          <a:xfrm>
            <a:off x="822106" y="2295993"/>
            <a:ext cx="108573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Plant more trees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Reduce the waste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Stop constructing chemical factories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Avoid the disposal of plastics into lakes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Avoid discharging sewage water into the lakes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Stop disposing medicinal waste into the lakes </a:t>
            </a:r>
          </a:p>
          <a:p>
            <a:endParaRPr lang="en-IN" sz="32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man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5B0ACB-EA9B-A482-5CF5-A9B8C539B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6116" y="1207857"/>
            <a:ext cx="1730434" cy="9548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38046E-E28C-92CA-7F26-97FC07921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8914" y="2282415"/>
            <a:ext cx="1704838" cy="11532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052DF6-C870-28A0-3C71-CFD8BB939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9281" y="3917934"/>
            <a:ext cx="1573004" cy="9740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DC58D0-C33A-7702-DF27-DD7850186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4659" y="5374209"/>
            <a:ext cx="1704838" cy="104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4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A3CA68-4440-D611-9EE8-EC89EBA6DA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559" y="846414"/>
            <a:ext cx="10555550" cy="1026774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CONCLUSION</a:t>
            </a:r>
            <a:endParaRPr lang="en-IN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ma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8B7678-2B75-235F-A105-160F09F9548D}"/>
              </a:ext>
            </a:extLst>
          </p:cNvPr>
          <p:cNvSpPr txBox="1"/>
          <p:nvPr/>
        </p:nvSpPr>
        <p:spPr>
          <a:xfrm>
            <a:off x="1145220" y="2707689"/>
            <a:ext cx="1002288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Lake is a main stay of water.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Conserve the lake water and stop contaminating and polluting it.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We can clean these pollutants by using simple methods.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Methods which we have thought and approached are very simple and can be implemented by everyone.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They are economical and environment friendly.</a:t>
            </a:r>
          </a:p>
          <a:p>
            <a:endParaRPr lang="en-US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93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169C7E-EE8D-0ADA-05D7-15A767C207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3176" y="448597"/>
            <a:ext cx="9836459" cy="964629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ACKNOWLEDGEMENT</a:t>
            </a:r>
            <a:r>
              <a:rPr lang="en-US" sz="6000" dirty="0">
                <a:latin typeface="Roman"/>
              </a:rPr>
              <a:t> </a:t>
            </a:r>
            <a:endParaRPr lang="en-IN" sz="6000" dirty="0">
              <a:latin typeface="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C745C7-EDC4-859B-2405-39254DD7FD53}"/>
              </a:ext>
            </a:extLst>
          </p:cNvPr>
          <p:cNvSpPr txBox="1"/>
          <p:nvPr/>
        </p:nvSpPr>
        <p:spPr>
          <a:xfrm>
            <a:off x="3291840" y="2331630"/>
            <a:ext cx="44094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Villagers </a:t>
            </a:r>
          </a:p>
          <a:p>
            <a:pPr algn="ctr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R&amp;D teachers</a:t>
            </a:r>
          </a:p>
          <a:p>
            <a:pPr algn="ctr"/>
            <a:r>
              <a:rPr lang="en-IN" sz="4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Parents </a:t>
            </a:r>
          </a:p>
          <a:p>
            <a:pPr algn="ctr"/>
            <a:r>
              <a:rPr lang="en-IN" sz="4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IISC </a:t>
            </a:r>
          </a:p>
          <a:p>
            <a:pPr algn="ctr"/>
            <a:endParaRPr lang="en-IN" sz="40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man"/>
            </a:endParaRPr>
          </a:p>
        </p:txBody>
      </p:sp>
    </p:spTree>
    <p:extLst>
      <p:ext uri="{BB962C8B-B14F-4D97-AF65-F5344CB8AC3E}">
        <p14:creationId xmlns:p14="http://schemas.microsoft.com/office/powerpoint/2010/main" val="311934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3F1BF8-D8A3-11B7-1A1D-A0A2533E5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875" y="1056443"/>
            <a:ext cx="7750206" cy="41458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5146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522629"/>
            <a:ext cx="9509759" cy="1088136"/>
          </a:xfrm>
        </p:spPr>
        <p:txBody>
          <a:bodyPr>
            <a:noAutofit/>
          </a:bodyPr>
          <a:lstStyle/>
          <a:p>
            <a:pPr algn="ctr"/>
            <a:r>
              <a:rPr lang="en-US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INTRODUCTION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A91E23-DE45-C668-2E6C-9FAF29988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6688" y="2415457"/>
            <a:ext cx="9509760" cy="4142232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Lake has been a major water resource for people in the olden days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 Nowadays , people are reluctant to use lake water for domestic purposes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 People are neglecting the importance of lake water and constantly harming and contaminating the water </a:t>
            </a:r>
          </a:p>
          <a:p>
            <a:pPr marL="45720" indent="0">
              <a:buNone/>
            </a:pPr>
            <a:endPara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868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A44A2-726F-713E-E816-3F706F074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056" y="451607"/>
            <a:ext cx="9509759" cy="1088136"/>
          </a:xfrm>
        </p:spPr>
        <p:txBody>
          <a:bodyPr/>
          <a:lstStyle/>
          <a:p>
            <a:pPr algn="ctr"/>
            <a:r>
              <a:rPr lang="en-US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OBJECTIVES</a:t>
            </a:r>
            <a:r>
              <a:rPr lang="en-US" dirty="0"/>
              <a:t>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8853D-83F1-1ED8-6407-0EFC1A360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119" y="2167375"/>
            <a:ext cx="9509760" cy="414223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Study  of lake water quality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To analyze physical and chemical parameters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Preventing the lake water from being contaminated </a:t>
            </a:r>
            <a:endParaRPr lang="en-IN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man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Approach towards cleaning the water</a:t>
            </a:r>
          </a:p>
        </p:txBody>
      </p:sp>
    </p:spTree>
    <p:extLst>
      <p:ext uri="{BB962C8B-B14F-4D97-AF65-F5344CB8AC3E}">
        <p14:creationId xmlns:p14="http://schemas.microsoft.com/office/powerpoint/2010/main" val="50743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2D54E-F2C9-C6F6-C1F3-B0F0E94E4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b="1" dirty="0">
                <a:latin typeface="Roman"/>
              </a:rPr>
              <a:t>MAPPING</a:t>
            </a:r>
            <a:r>
              <a:rPr lang="en-US" sz="7200" b="1" dirty="0"/>
              <a:t> </a:t>
            </a:r>
            <a:endParaRPr lang="en-IN" sz="72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56515B-3E3E-AB10-32E6-A88002F69C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633" y="1653111"/>
            <a:ext cx="3336525" cy="45612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3A61DC-B8B0-2B7B-723C-640867237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931" y="1653111"/>
            <a:ext cx="3566445" cy="45612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997D9B-8725-E3FE-057A-03385D403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0150" y="1653111"/>
            <a:ext cx="3764217" cy="45612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8133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EA1CD-FE80-8C21-E52B-B1172ABB8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18" y="788959"/>
            <a:ext cx="9509759" cy="1088136"/>
          </a:xfrm>
        </p:spPr>
        <p:txBody>
          <a:bodyPr>
            <a:noAutofit/>
          </a:bodyPr>
          <a:lstStyle/>
          <a:p>
            <a:pPr algn="ctr"/>
            <a:r>
              <a:rPr lang="en-US" sz="4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CONTRIBUTION OF LAKE TO OUR ECOSYSTEM</a:t>
            </a:r>
            <a:endParaRPr lang="en-IN" sz="4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C69C1E-7F43-5DB8-403A-D2C3E8945562}"/>
              </a:ext>
            </a:extLst>
          </p:cNvPr>
          <p:cNvSpPr txBox="1"/>
          <p:nvPr/>
        </p:nvSpPr>
        <p:spPr>
          <a:xfrm>
            <a:off x="2079149" y="2448276"/>
            <a:ext cx="80336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Useful for agriculture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Home for many animals , plants and birds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Useful for animals as drinking water  </a:t>
            </a:r>
            <a:endParaRPr lang="en-IN" sz="36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man"/>
            </a:endParaRPr>
          </a:p>
          <a:p>
            <a:pPr algn="ctr"/>
            <a:endParaRPr lang="en-IN" sz="36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man"/>
            </a:endParaRPr>
          </a:p>
        </p:txBody>
      </p:sp>
    </p:spTree>
    <p:extLst>
      <p:ext uri="{BB962C8B-B14F-4D97-AF65-F5344CB8AC3E}">
        <p14:creationId xmlns:p14="http://schemas.microsoft.com/office/powerpoint/2010/main" val="421532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AC86A-149E-7943-BB8E-F9C3D8AEF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265176"/>
            <a:ext cx="11826240" cy="1088136"/>
          </a:xfrm>
        </p:spPr>
        <p:txBody>
          <a:bodyPr>
            <a:noAutofit/>
          </a:bodyPr>
          <a:lstStyle/>
          <a:p>
            <a:r>
              <a:rPr lang="en-U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HOW IS LAKE WATER BEING CONTAMINATED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?</a:t>
            </a:r>
            <a:endParaRPr lang="en-IN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3127B-0D1C-3CC1-D8F2-0D369B33B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2666" y="2365644"/>
            <a:ext cx="9509760" cy="4142232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600" dirty="0"/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human activities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 sewage disposal</a:t>
            </a:r>
            <a:endParaRPr lang="en-IN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man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I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 industrial waste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man"/>
            </a:endParaRPr>
          </a:p>
        </p:txBody>
      </p:sp>
    </p:spTree>
    <p:extLst>
      <p:ext uri="{BB962C8B-B14F-4D97-AF65-F5344CB8AC3E}">
        <p14:creationId xmlns:p14="http://schemas.microsoft.com/office/powerpoint/2010/main" val="237780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58BBCC7-C8C4-BF8D-738E-1A3FE796FCEF}"/>
              </a:ext>
            </a:extLst>
          </p:cNvPr>
          <p:cNvSpPr txBox="1"/>
          <p:nvPr/>
        </p:nvSpPr>
        <p:spPr>
          <a:xfrm>
            <a:off x="949911" y="275208"/>
            <a:ext cx="101382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BUDIHAL LAKE </a:t>
            </a:r>
            <a:endParaRPr lang="en-IN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D4162D-1BA1-D5F1-6216-9966C1C57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81" y="5366830"/>
            <a:ext cx="2275641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CE241B-FB82-4469-4910-58F2AEB5F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3701" y="5366830"/>
            <a:ext cx="2275643" cy="12731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A1AA8C-436D-0DC7-8BC8-9BF30BB6F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174964" y="3404913"/>
            <a:ext cx="1273115" cy="22756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804821-2B12-5A9B-090B-B09162D41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94653" y="1834211"/>
            <a:ext cx="1273116" cy="22016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013874-D8DC-7316-538A-9D4DD685AE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379" y="3785913"/>
            <a:ext cx="2275643" cy="15136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B837AF0-54AA-4679-138C-EB8E3724A8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3700" y="2347039"/>
            <a:ext cx="2275644" cy="13716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CAF7E4-BCAF-A32B-EBFA-EA07A5EFEE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0125722" y="402319"/>
            <a:ext cx="1371599" cy="22756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F47B78C-1B58-924A-D6B5-345B0DDAD4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379" y="918211"/>
            <a:ext cx="2201663" cy="12731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82AAC58-13D1-CA5B-1D73-D711A4A28B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0058" y="4749553"/>
            <a:ext cx="1731328" cy="13506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EA11C23-B556-FFE8-93FD-2B1B20FA06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3099" y="4823660"/>
            <a:ext cx="1908886" cy="127651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FE296B7-D18F-4741-E439-B460AC85F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1441" y="1290871"/>
            <a:ext cx="5008880" cy="31792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E4FCFD1-D593-4EAD-774B-E3672C52878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3379860" y="4247440"/>
            <a:ext cx="1374479" cy="237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7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E98EC81-FCE7-1E00-050E-3AC1B3F6245B}"/>
              </a:ext>
            </a:extLst>
          </p:cNvPr>
          <p:cNvSpPr txBox="1"/>
          <p:nvPr/>
        </p:nvSpPr>
        <p:spPr>
          <a:xfrm>
            <a:off x="890725" y="256452"/>
            <a:ext cx="105733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HURULIHALLI LAKE</a:t>
            </a:r>
            <a:endParaRPr lang="en-IN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5AF455-CC73-99BA-E3D0-857BD71D6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94" y="1669001"/>
            <a:ext cx="2725445" cy="1380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83FCF3-68F4-5E05-F373-22131D722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94" y="3479937"/>
            <a:ext cx="2834936" cy="1368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4EB905-5E5D-A2A9-6590-99A3108B2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905" y="1617918"/>
            <a:ext cx="3797008" cy="2199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99DBE1-AE99-8705-CFDD-219B7607D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94" y="5257301"/>
            <a:ext cx="2725446" cy="14293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1E786D-80BF-77F1-E710-FD66807A9B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3980" y="1643759"/>
            <a:ext cx="3242246" cy="14057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7292D0-CB1E-1D67-B7D1-D905568C63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1777" y="4164072"/>
            <a:ext cx="3681135" cy="24374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E3992B-F670-2633-4F25-6801CA01F3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0359" y="3299498"/>
            <a:ext cx="3242248" cy="15487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B973062-942E-1B5B-1ACE-ABEF65BA5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0359" y="5098226"/>
            <a:ext cx="3242247" cy="150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man"/>
              </a:rPr>
              <a:t>HULLEGOWDANAHALLI LAKE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F6C0B5-8163-A888-B80F-AED60BBD3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71" y="1554181"/>
            <a:ext cx="2734323" cy="1673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A1337A-B48B-A187-BDAD-B3FFC94EF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273" y="2310387"/>
            <a:ext cx="4755470" cy="32414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72508A-57CD-67D0-F7F7-70C06554E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271" y="3329529"/>
            <a:ext cx="2734323" cy="14958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8044DF-2FA5-DEE8-E964-E09C0E786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271" y="5013168"/>
            <a:ext cx="2795676" cy="14958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FC75BA-76A1-0ABF-F3DC-0D58B47B3F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5426" y="1554181"/>
            <a:ext cx="3036164" cy="15805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651427-98F2-6B60-D137-D1CCFDB246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5426" y="3230060"/>
            <a:ext cx="3036164" cy="15635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57EBA3-C59B-A5CC-1142-4EFA43788E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06496" y="4945487"/>
            <a:ext cx="2925094" cy="156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5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cean 16x9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ean painting presentation (widescreen).potx" id="{7D8F5DB3-F878-46D5-AF2D-2DD5B7369221}" vid="{9251DF30-C224-466C-9BFA-3064FAD55731}"/>
    </a:ext>
  </a:extLst>
</a:theme>
</file>

<file path=ppt/theme/theme2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 painting presentation (widescreen)</Template>
  <TotalTime>2988</TotalTime>
  <Words>396</Words>
  <Application>Microsoft Office PowerPoint</Application>
  <PresentationFormat>Widescreen</PresentationFormat>
  <Paragraphs>91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Georgia</vt:lpstr>
      <vt:lpstr>Roman</vt:lpstr>
      <vt:lpstr>Wingdings</vt:lpstr>
      <vt:lpstr>Ocean 16x9</vt:lpstr>
      <vt:lpstr>Conservation of lake water and reduction of contaminated water</vt:lpstr>
      <vt:lpstr>INTRODUCTION</vt:lpstr>
      <vt:lpstr>OBJECTIVES </vt:lpstr>
      <vt:lpstr>MAPPING </vt:lpstr>
      <vt:lpstr>CONTRIBUTION OF LAKE TO OUR ECOSYSTEM</vt:lpstr>
      <vt:lpstr>HOW IS LAKE WATER BEING CONTAMINATED?</vt:lpstr>
      <vt:lpstr>PowerPoint Presentation</vt:lpstr>
      <vt:lpstr>PowerPoint Presentation</vt:lpstr>
      <vt:lpstr>HULLEGOWDANAHALLI LAKE</vt:lpstr>
      <vt:lpstr>MACROPHYTES</vt:lpstr>
      <vt:lpstr>On site Parameters </vt:lpstr>
      <vt:lpstr>Comparison of Chemical Parameters </vt:lpstr>
      <vt:lpstr>PHYSICAL APPROACH TOWARDS CLEANING THE LAKE WATER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Lake 2022 symposium </dc:title>
  <dc:creator>Bhavani N Raj</dc:creator>
  <cp:lastModifiedBy>Bhavani N Raj</cp:lastModifiedBy>
  <cp:revision>16</cp:revision>
  <dcterms:created xsi:type="dcterms:W3CDTF">2022-11-16T14:39:51Z</dcterms:created>
  <dcterms:modified xsi:type="dcterms:W3CDTF">2022-12-14T09:35:05Z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